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1" r:id="rId16"/>
    <p:sldId id="272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6012"/>
  </p:normalViewPr>
  <p:slideViewPr>
    <p:cSldViewPr snapToGrid="0" snapToObjects="1">
      <p:cViewPr>
        <p:scale>
          <a:sx n="100" d="100"/>
          <a:sy n="100" d="100"/>
        </p:scale>
        <p:origin x="14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4274C-9F28-5B4D-A2AA-2F5D9B06A78A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AB3A1-43DE-D846-A225-8D9939F82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B401E0-5CC3-E24B-8D09-B91B86BCA983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60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49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AB3A1-43DE-D846-A225-8D9939F82C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4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18E54-B2AE-7E4D-AD1D-42A5A531C7C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EF5F2-6E73-9843-8B41-EDF115BD9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Relationship Id="rId3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9" Type="http://schemas.openxmlformats.org/officeDocument/2006/relationships/image" Target="../media/image10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7" Type="http://schemas.openxmlformats.org/officeDocument/2006/relationships/image" Target="../media/image20.png"/><Relationship Id="rId12" Type="http://schemas.openxmlformats.org/officeDocument/2006/relationships/image" Target="../media/image33.png"/><Relationship Id="rId14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7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Registration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2421"/>
          </a:xfrm>
        </p:spPr>
        <p:txBody>
          <a:bodyPr/>
          <a:lstStyle/>
          <a:p>
            <a:r>
              <a:rPr lang="en-US" dirty="0" smtClean="0"/>
              <a:t>Haris Jeelani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Cannot be used in cardiac Perfusion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77" y="1569666"/>
            <a:ext cx="10515600" cy="503237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88" y="1569666"/>
            <a:ext cx="3290184" cy="3298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7" y="1569666"/>
            <a:ext cx="3282159" cy="329817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823180" y="3218751"/>
            <a:ext cx="4949220" cy="16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2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General Example (CT to MR):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432679">
            <a:off x="1822823" y="1933435"/>
            <a:ext cx="3539518" cy="3539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29" y="2138081"/>
            <a:ext cx="3318388" cy="3334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199" y="5715700"/>
            <a:ext cx="10954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solution is to figure out some transformation that gives unique(not exactly) to both images. </a:t>
            </a:r>
            <a:endParaRPr lang="en-US" dirty="0" smtClean="0"/>
          </a:p>
          <a:p>
            <a:r>
              <a:rPr lang="en-US" dirty="0" smtClean="0"/>
              <a:t>Looking at a </a:t>
            </a:r>
            <a:r>
              <a:rPr lang="en-US" dirty="0" smtClean="0"/>
              <a:t>Feature Space should give us some insights.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52211" y="6420112"/>
            <a:ext cx="233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</a:t>
            </a:r>
            <a:r>
              <a:rPr lang="en-US" dirty="0" err="1"/>
              <a:t>Josien</a:t>
            </a:r>
            <a:r>
              <a:rPr lang="en-US" dirty="0"/>
              <a:t> P. W. </a:t>
            </a:r>
            <a:r>
              <a:rPr lang="en-US" dirty="0" err="1"/>
              <a:t>Pluim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Histogram/Feature Space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152" y="4183417"/>
            <a:ext cx="2771589" cy="2674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19" y="2171887"/>
            <a:ext cx="1522767" cy="1530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37461" y="4874377"/>
                <a:ext cx="1737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Grey Values of Image-A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461" y="4874377"/>
                <a:ext cx="173736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80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60973" y="3860251"/>
            <a:ext cx="164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Grey Values of Image-B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094503" y="4595949"/>
            <a:ext cx="10757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6"/>
          </p:cNvCxnSpPr>
          <p:nvPr/>
        </p:nvCxnSpPr>
        <p:spPr>
          <a:xfrm flipV="1">
            <a:off x="6202080" y="4537765"/>
            <a:ext cx="2196351" cy="11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40071" y="4993024"/>
                <a:ext cx="5268942" cy="586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𝑃𝑖𝑥𝑒𝑙𝑉𝑎𝑙𝑢𝑒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𝑜𝑐𝑐𝑢𝑟𝑒𝑛𝑐𝑒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𝑝𝑎𝑖𝑟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𝑒𝑛𝑡𝑟𝑖𝑒𝑠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71" y="4993024"/>
                <a:ext cx="5268942" cy="5861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41" y="2171886"/>
            <a:ext cx="1522767" cy="15303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1690688"/>
            <a:ext cx="194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Simple Example: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624108" y="6034405"/>
                <a:ext cx="350576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0" smtClean="0">
                              <a:latin typeface="Cambria Math" charset="0"/>
                            </a:rPr>
                            <m:t> .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108" y="6034405"/>
                <a:ext cx="3505767" cy="703526"/>
              </a:xfrm>
              <a:prstGeom prst="rect">
                <a:avLst/>
              </a:prstGeom>
              <a:blipFill rotWithShape="0">
                <a:blip r:embed="rId7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398431" y="4034991"/>
                <a:ext cx="3283029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Count Value of number of times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pair occurs.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31" y="4034991"/>
                <a:ext cx="3283029" cy="681982"/>
              </a:xfrm>
              <a:prstGeom prst="rect">
                <a:avLst/>
              </a:prstGeom>
              <a:blipFill rotWithShape="0">
                <a:blip r:embed="rId8"/>
                <a:stretch>
                  <a:fillRect l="-1673" t="-8929" b="-63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3427502" y="5579146"/>
            <a:ext cx="0" cy="80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623854" y="4286250"/>
            <a:ext cx="75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850" y="4255308"/>
            <a:ext cx="20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one of the ways of generating the Histogram.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rotation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532" y="1690688"/>
            <a:ext cx="1977092" cy="2000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750">
            <a:off x="3631060" y="1712094"/>
            <a:ext cx="1990285" cy="2038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7803"/>
            <a:ext cx="2552700" cy="256540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82" y="3589780"/>
            <a:ext cx="2132021" cy="205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54036" y="5892284"/>
            <a:ext cx="212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image would you choose?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84120" y="2943449"/>
            <a:ext cx="246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Histogram from </a:t>
            </a:r>
            <a:r>
              <a:rPr lang="en-US" smtClean="0"/>
              <a:t>previous example.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CT to </a:t>
            </a:r>
            <a:r>
              <a:rPr lang="en-US" dirty="0" smtClean="0"/>
              <a:t>MRI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8424"/>
            <a:ext cx="3092823" cy="287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894" y="2447700"/>
            <a:ext cx="2426821" cy="2608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352" y="2178424"/>
            <a:ext cx="2426821" cy="28887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049871" y="1690688"/>
            <a:ext cx="457200" cy="3755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07071" y="1909435"/>
            <a:ext cx="12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MR pixels 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0616079" y="2094101"/>
            <a:ext cx="518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2228" y="3025953"/>
            <a:ext cx="12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CT </a:t>
            </a:r>
            <a:r>
              <a:rPr lang="en-US" dirty="0" smtClean="0"/>
              <a:t>pixels 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219512" y="3395285"/>
            <a:ext cx="13447" cy="87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8200" y="5338482"/>
            <a:ext cx="7512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 pixel value in MR is matching with many pixel values in CT image.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Iteratively find best rotations/interpolation until entropy is minimized along </a:t>
            </a:r>
            <a:r>
              <a:rPr lang="en-US" dirty="0" smtClean="0"/>
              <a:t>a particular column (corresponds to anatomical structure).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Modality Transform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Transform </a:t>
                </a:r>
                <a:r>
                  <a:rPr lang="en-US" dirty="0"/>
                  <a:t>the </a:t>
                </a:r>
                <a:r>
                  <a:rPr lang="en-US" dirty="0" smtClean="0"/>
                  <a:t>Image-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 smtClean="0"/>
                  <a:t> with </a:t>
                </a:r>
                <a:r>
                  <a:rPr lang="en-US" dirty="0"/>
                  <a:t>the same representation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/>
                  <a:t>This is done by finding for every pixel the gray value in image J which overlaps most often with the pixel gray value in image I.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𝑗𝑁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With </a:t>
                </a:r>
                <a:r>
                  <a:rPr lang="en-US" dirty="0"/>
                  <a:t>N the number of bins and with I, J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∈ </m:t>
                    </m:r>
                  </m:oMath>
                </a14:m>
                <a:r>
                  <a:rPr lang="en-US" dirty="0"/>
                  <a:t>[0, 1] and x is the pixel </a:t>
                </a:r>
                <a:r>
                  <a:rPr lang="en-US" dirty="0" smtClean="0"/>
                  <a:t>location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𝐽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78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Rewriting the Registration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 ∘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𝑉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 ∘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𝑉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 ∘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𝑉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∇</m:t>
                    </m:r>
                    <m:r>
                      <a:rPr lang="en-US" sz="2400" b="0" i="1" smtClean="0">
                        <a:latin typeface="Cambria Math" charset="0"/>
                      </a:rPr>
                      <m:t>𝐸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∘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) </m:t>
                    </m:r>
                    <m:f>
                      <m:fPr>
                        <m:ctrlPr>
                          <a:rPr lang="mr-IN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∇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𝑆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∇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∘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 smtClean="0"/>
                  <a:t>  +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7030A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𝑀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∘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charset="0"/>
                      </a:rPr>
                      <m:t>) </m:t>
                    </m:r>
                    <m:f>
                      <m:fPr>
                        <m:ctrlPr>
                          <a:rPr lang="mr-IN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𝛻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𝛻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∘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2823883" y="3697936"/>
            <a:ext cx="282388" cy="36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355542" y="3697936"/>
            <a:ext cx="295835" cy="3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56864" y="4067730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Transformed into 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13494" y="4017770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Transformed into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(Without Compressed Sensing)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91" y="1837055"/>
            <a:ext cx="4351338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2" y="183705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a Demon’s Registration model from Optical Flow equation.</a:t>
            </a:r>
          </a:p>
          <a:p>
            <a:endParaRPr lang="en-US" dirty="0" smtClean="0"/>
          </a:p>
          <a:p>
            <a:r>
              <a:rPr lang="en-US" dirty="0" smtClean="0"/>
              <a:t>Derivative of a Error Term is similar to velocity equation used in  Demon’s algorithm.</a:t>
            </a:r>
          </a:p>
          <a:p>
            <a:endParaRPr lang="en-US" dirty="0"/>
          </a:p>
          <a:p>
            <a:r>
              <a:rPr lang="en-US" dirty="0" smtClean="0"/>
              <a:t>How to use this model when static and the moving image have different contrast (Modality Transform).</a:t>
            </a:r>
          </a:p>
          <a:p>
            <a:endParaRPr lang="en-US" dirty="0"/>
          </a:p>
          <a:p>
            <a:r>
              <a:rPr lang="en-US" dirty="0" smtClean="0"/>
              <a:t>Registration of cardiac perfusion of images to a reference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Flow </a:t>
            </a:r>
            <a:r>
              <a:rPr lang="en-US" dirty="0" smtClean="0"/>
              <a:t>to </a:t>
            </a:r>
            <a:r>
              <a:rPr lang="en-US" dirty="0" smtClean="0"/>
              <a:t>Demons </a:t>
            </a:r>
            <a:r>
              <a:rPr lang="en-US" dirty="0" smtClean="0"/>
              <a:t>Registration </a:t>
            </a:r>
            <a:r>
              <a:rPr lang="en-US" dirty="0" smtClean="0"/>
              <a:t>Equation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Multi-modality Transformation.</a:t>
            </a:r>
          </a:p>
          <a:p>
            <a:endParaRPr lang="en-US" dirty="0"/>
          </a:p>
          <a:p>
            <a:r>
              <a:rPr lang="en-US" dirty="0" smtClean="0"/>
              <a:t>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0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598714" y="140949"/>
            <a:ext cx="8229600" cy="1143000"/>
          </a:xfrm>
        </p:spPr>
        <p:txBody>
          <a:bodyPr/>
          <a:lstStyle/>
          <a:p>
            <a:r>
              <a:rPr lang="en-US" altLang="ja-JP" sz="3600" dirty="0" smtClean="0">
                <a:ea typeface="ＭＳ Ｐゴシック" charset="-128"/>
              </a:rPr>
              <a:t>Optical </a:t>
            </a:r>
            <a:r>
              <a:rPr lang="en-US" altLang="ja-JP" sz="3600" dirty="0">
                <a:ea typeface="ＭＳ Ｐゴシック" charset="-128"/>
              </a:rPr>
              <a:t>Flow</a:t>
            </a:r>
          </a:p>
        </p:txBody>
      </p:sp>
      <p:sp>
        <p:nvSpPr>
          <p:cNvPr id="160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481" y="3636964"/>
            <a:ext cx="8667750" cy="471487"/>
          </a:xfrm>
        </p:spPr>
        <p:txBody>
          <a:bodyPr/>
          <a:lstStyle/>
          <a:p>
            <a:r>
              <a:rPr lang="en-US" altLang="ja-JP" sz="2200" dirty="0">
                <a:ea typeface="ＭＳ Ｐゴシック" charset="-128"/>
              </a:rPr>
              <a:t>How to estimate pixel motion from image H to image I?</a:t>
            </a:r>
          </a:p>
        </p:txBody>
      </p:sp>
      <p:sp>
        <p:nvSpPr>
          <p:cNvPr id="1605636" name="Rectangle 4"/>
          <p:cNvSpPr>
            <a:spLocks noChangeArrowheads="1"/>
          </p:cNvSpPr>
          <p:nvPr/>
        </p:nvSpPr>
        <p:spPr bwMode="auto">
          <a:xfrm>
            <a:off x="2362200" y="1370014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5637" name="Oval 5"/>
          <p:cNvSpPr>
            <a:spLocks noChangeArrowheads="1"/>
          </p:cNvSpPr>
          <p:nvPr/>
        </p:nvSpPr>
        <p:spPr bwMode="auto">
          <a:xfrm>
            <a:off x="2895600" y="1903414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5638" name="Oval 6"/>
          <p:cNvSpPr>
            <a:spLocks noChangeArrowheads="1"/>
          </p:cNvSpPr>
          <p:nvPr/>
        </p:nvSpPr>
        <p:spPr bwMode="auto">
          <a:xfrm>
            <a:off x="3810000" y="190341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5639" name="Oval 7"/>
          <p:cNvSpPr>
            <a:spLocks noChangeArrowheads="1"/>
          </p:cNvSpPr>
          <p:nvPr/>
        </p:nvSpPr>
        <p:spPr bwMode="auto">
          <a:xfrm>
            <a:off x="2895600" y="2436814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5640" name="Oval 8"/>
          <p:cNvSpPr>
            <a:spLocks noChangeArrowheads="1"/>
          </p:cNvSpPr>
          <p:nvPr/>
        </p:nvSpPr>
        <p:spPr bwMode="auto">
          <a:xfrm>
            <a:off x="3810000" y="2436814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05641" name="Group 9"/>
          <p:cNvGrpSpPr>
            <a:grpSpLocks/>
          </p:cNvGrpSpPr>
          <p:nvPr/>
        </p:nvGrpSpPr>
        <p:grpSpPr bwMode="auto">
          <a:xfrm>
            <a:off x="2971800" y="1751015"/>
            <a:ext cx="1066800" cy="968375"/>
            <a:chOff x="1488" y="1008"/>
            <a:chExt cx="672" cy="610"/>
          </a:xfrm>
        </p:grpSpPr>
        <p:sp>
          <p:nvSpPr>
            <p:cNvPr id="1605642" name="Line 10"/>
            <p:cNvSpPr>
              <a:spLocks noChangeShapeType="1"/>
            </p:cNvSpPr>
            <p:nvPr/>
          </p:nvSpPr>
          <p:spPr bwMode="auto">
            <a:xfrm flipV="1">
              <a:off x="1488" y="10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5643" name="Line 11"/>
            <p:cNvSpPr>
              <a:spLocks noChangeShapeType="1"/>
            </p:cNvSpPr>
            <p:nvPr/>
          </p:nvSpPr>
          <p:spPr bwMode="auto">
            <a:xfrm>
              <a:off x="1488" y="1461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5644" name="Line 12"/>
            <p:cNvSpPr>
              <a:spLocks noChangeShapeType="1"/>
            </p:cNvSpPr>
            <p:nvPr/>
          </p:nvSpPr>
          <p:spPr bwMode="auto">
            <a:xfrm>
              <a:off x="2063" y="1152"/>
              <a:ext cx="97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5645" name="Line 13"/>
            <p:cNvSpPr>
              <a:spLocks noChangeShapeType="1"/>
            </p:cNvSpPr>
            <p:nvPr/>
          </p:nvSpPr>
          <p:spPr bwMode="auto">
            <a:xfrm flipH="1">
              <a:off x="2043" y="1495"/>
              <a:ext cx="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5646" name="Rectangle 14"/>
          <p:cNvSpPr>
            <a:spLocks noChangeArrowheads="1"/>
          </p:cNvSpPr>
          <p:nvPr/>
        </p:nvSpPr>
        <p:spPr bwMode="auto">
          <a:xfrm>
            <a:off x="5715000" y="1370014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5647" name="Oval 15"/>
          <p:cNvSpPr>
            <a:spLocks noChangeArrowheads="1"/>
          </p:cNvSpPr>
          <p:nvPr/>
        </p:nvSpPr>
        <p:spPr bwMode="auto">
          <a:xfrm>
            <a:off x="6477000" y="1712914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5648" name="Oval 16"/>
          <p:cNvSpPr>
            <a:spLocks noChangeArrowheads="1"/>
          </p:cNvSpPr>
          <p:nvPr/>
        </p:nvSpPr>
        <p:spPr bwMode="auto">
          <a:xfrm>
            <a:off x="7391400" y="209391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5649" name="Oval 17"/>
          <p:cNvSpPr>
            <a:spLocks noChangeArrowheads="1"/>
          </p:cNvSpPr>
          <p:nvPr/>
        </p:nvSpPr>
        <p:spPr bwMode="auto">
          <a:xfrm>
            <a:off x="6553200" y="2432051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5650" name="Oval 18"/>
          <p:cNvSpPr>
            <a:spLocks noChangeArrowheads="1"/>
          </p:cNvSpPr>
          <p:nvPr/>
        </p:nvSpPr>
        <p:spPr bwMode="auto">
          <a:xfrm>
            <a:off x="7239000" y="2632076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05652" name="Picture 2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203" y="3190877"/>
            <a:ext cx="10906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05653" name="Picture 2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3135315"/>
            <a:ext cx="958850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05654" name="Rectangle 22"/>
          <p:cNvSpPr>
            <a:spLocks noChangeArrowheads="1"/>
          </p:cNvSpPr>
          <p:nvPr/>
        </p:nvSpPr>
        <p:spPr bwMode="auto">
          <a:xfrm>
            <a:off x="940481" y="4485029"/>
            <a:ext cx="7772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ja-JP" sz="2400" dirty="0">
                <a:ea typeface="ＭＳ Ｐゴシック" charset="-128"/>
              </a:rPr>
              <a:t>Key assumptions</a:t>
            </a:r>
          </a:p>
          <a:p>
            <a:pPr lvl="1" eaLnBrk="1" hangingPunct="1"/>
            <a:r>
              <a:rPr lang="en-US" altLang="ja-JP" sz="2000" b="1" dirty="0">
                <a:solidFill>
                  <a:schemeClr val="hlink"/>
                </a:solidFill>
                <a:ea typeface="ＭＳ Ｐゴシック" charset="-128"/>
              </a:rPr>
              <a:t>color constancy</a:t>
            </a:r>
            <a:r>
              <a:rPr lang="en-US" altLang="ja-JP" sz="2000" b="1" dirty="0">
                <a:ea typeface="ＭＳ Ｐゴシック" charset="-128"/>
              </a:rPr>
              <a:t>:  </a:t>
            </a:r>
            <a:r>
              <a:rPr lang="en-US" altLang="ja-JP" sz="2000" dirty="0">
                <a:ea typeface="ＭＳ Ｐゴシック" charset="-128"/>
              </a:rPr>
              <a:t>a point in H looks “the same” in image I</a:t>
            </a:r>
          </a:p>
          <a:p>
            <a:pPr lvl="2" eaLnBrk="1" hangingPunct="1"/>
            <a:r>
              <a:rPr lang="en-US" altLang="ja-JP" sz="2000" dirty="0">
                <a:ea typeface="ＭＳ Ｐゴシック" charset="-128"/>
              </a:rPr>
              <a:t>For grayscale images, this is </a:t>
            </a:r>
            <a:r>
              <a:rPr lang="en-US" altLang="ja-JP" sz="2000" b="1" dirty="0">
                <a:ea typeface="ＭＳ Ｐゴシック" charset="-128"/>
              </a:rPr>
              <a:t>brightness constancy</a:t>
            </a:r>
          </a:p>
          <a:p>
            <a:pPr lvl="1" eaLnBrk="1" hangingPunct="1"/>
            <a:r>
              <a:rPr lang="en-US" altLang="ja-JP" sz="2000" b="1" dirty="0">
                <a:solidFill>
                  <a:srgbClr val="FF0000"/>
                </a:solidFill>
                <a:ea typeface="ＭＳ Ｐゴシック" charset="-128"/>
              </a:rPr>
              <a:t>small motion</a:t>
            </a:r>
            <a:r>
              <a:rPr lang="en-US" altLang="ja-JP" sz="2000" dirty="0">
                <a:ea typeface="ＭＳ Ｐゴシック" charset="-128"/>
              </a:rPr>
              <a:t>:  points do not move very far</a:t>
            </a:r>
          </a:p>
        </p:txBody>
      </p:sp>
    </p:spTree>
    <p:extLst>
      <p:ext uri="{BB962C8B-B14F-4D97-AF65-F5344CB8AC3E}">
        <p14:creationId xmlns:p14="http://schemas.microsoft.com/office/powerpoint/2010/main" val="8792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56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Contd</a:t>
            </a:r>
            <a:r>
              <a:rPr lang="en-US" dirty="0" smtClean="0"/>
              <a:t>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Flow equation is basis of demon registration forces.</a:t>
            </a:r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94014" y="2626406"/>
            <a:ext cx="2128122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77949" y="2626406"/>
            <a:ext cx="2580457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27414" y="3540806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142014" y="3540806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80214" y="3007406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 flipV="1">
            <a:off x="4294414" y="3159806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14" y="4364719"/>
            <a:ext cx="81438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177" y="4312331"/>
            <a:ext cx="131445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08646" y="3908920"/>
                <a:ext cx="875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646" y="3908920"/>
                <a:ext cx="87511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5556" t="-2174" r="-902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51273" y="2729887"/>
                <a:ext cx="24338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3" y="2729887"/>
                <a:ext cx="2433808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754" t="-2222" r="-300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07936" y="3892070"/>
                <a:ext cx="1371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936" y="3892070"/>
                <a:ext cx="137127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556" t="-2174" r="-577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838199" y="5067834"/>
                <a:ext cx="10806953" cy="2746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Assume motion to be small.</a:t>
                </a:r>
              </a:p>
              <a:p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mr-IN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𝐻𝑖𝑔h𝑒𝑟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𝑂𝑟𝑑𝑒𝑟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𝑇𝑒𝑟𝑚𝑠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067834"/>
                <a:ext cx="10806953" cy="2746521"/>
              </a:xfrm>
              <a:prstGeom prst="rect">
                <a:avLst/>
              </a:prstGeom>
              <a:blipFill rotWithShape="0">
                <a:blip r:embed="rId12"/>
                <a:stretch>
                  <a:fillRect l="-338" t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Contd</a:t>
            </a:r>
            <a:r>
              <a:rPr lang="en-US" dirty="0" smtClean="0"/>
              <a:t> ..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3682"/>
                <a:ext cx="10515600" cy="5262563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mr-IN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 smtClean="0"/>
                  <a:t> (From Brightness consistency)</a:t>
                </a:r>
                <a:endParaRPr lang="en-US" b="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mr-IN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mr-IN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mr-I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dirty="0" smtClean="0"/>
                  <a:t>One equation and two </a:t>
                </a:r>
                <a:r>
                  <a:rPr lang="en-US" dirty="0" err="1" smtClean="0"/>
                  <a:t>unkowns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Vx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Vy</a:t>
                </a:r>
                <a:r>
                  <a:rPr lang="en-US" dirty="0" smtClean="0"/>
                  <a:t>).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How to solve this?</a:t>
                </a:r>
                <a:endParaRPr lang="en-US" b="0" dirty="0" smtClean="0"/>
              </a:p>
              <a:p>
                <a:endParaRPr lang="en-US" b="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𝛻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.</m:t>
                    </m:r>
                    <m:f>
                      <m:fPr>
                        <m:ctrlPr>
                          <a:rPr lang="mr-IN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𝛻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𝐼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𝛻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𝐼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0" smtClean="0">
                        <a:latin typeface="Cambria Math" charset="0"/>
                      </a:rPr>
                      <m:t>𝛻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|=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n-US" b="0" dirty="0" smtClean="0"/>
              </a:p>
              <a:p>
                <a:endParaRPr lang="en-US" b="0" dirty="0" smtClean="0"/>
              </a:p>
              <a:p>
                <a:endParaRPr lang="en-US" b="0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3682"/>
                <a:ext cx="10515600" cy="5262563"/>
              </a:xfrm>
              <a:blipFill rotWithShape="0">
                <a:blip r:embed="rId2"/>
                <a:stretch>
                  <a:fillRect l="-928" t="-1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H="1">
            <a:off x="9251576" y="1869141"/>
            <a:ext cx="13448" cy="277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422776" y="2823882"/>
            <a:ext cx="4195483" cy="13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516906" y="2259106"/>
            <a:ext cx="2474259" cy="2205318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713694" y="2823882"/>
            <a:ext cx="537882" cy="5109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77281" y="2823882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80126" y="1469784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30887" y="1809091"/>
                <a:ext cx="551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i="1" dirty="0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887" y="1809091"/>
                <a:ext cx="55132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629381" y="2803249"/>
                <a:ext cx="449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381" y="2803249"/>
                <a:ext cx="44916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 err="1" smtClean="0"/>
              <a:t>Contd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220634"/>
              </a:xfrm>
            </p:spPr>
            <p:txBody>
              <a:bodyPr/>
              <a:lstStyle/>
              <a:p>
                <a:endParaRPr lang="en-US" b="0" i="0" dirty="0" smtClean="0">
                  <a:latin typeface="Cambria Math" charset="0"/>
                </a:endParaRPr>
              </a:p>
              <a:p>
                <a:endParaRPr lang="en-US" b="0" i="0" dirty="0" smtClean="0">
                  <a:latin typeface="Cambria Math" charset="0"/>
                </a:endParaRPr>
              </a:p>
              <a:p>
                <a:endParaRPr lang="en-US" b="0" i="0" dirty="0" smtClean="0">
                  <a:latin typeface="Cambria Math" charset="0"/>
                </a:endParaRPr>
              </a:p>
              <a:p>
                <a:endParaRPr lang="en-US" b="0" i="0" dirty="0" smtClean="0">
                  <a:latin typeface="Cambria Math" charset="0"/>
                </a:endParaRPr>
              </a:p>
              <a:p>
                <a:endParaRPr lang="en-US" b="0" i="0" dirty="0" smtClean="0">
                  <a:latin typeface="Cambria Math" charset="0"/>
                </a:endParaRPr>
              </a:p>
              <a:p>
                <a:endParaRPr lang="en-US" b="0" i="0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𝛻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This equation is unstable for small values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S</m:t>
                    </m:r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220634"/>
              </a:xfrm>
              <a:blipFill rotWithShape="0">
                <a:blip r:embed="rId1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39672" y="2021288"/>
            <a:ext cx="2128122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3607" y="2021288"/>
            <a:ext cx="2580457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73072" y="293568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87672" y="293568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25872" y="240228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p:sp>
        <p:nvSpPr>
          <p:cNvPr id="9" name="Line 25"/>
          <p:cNvSpPr>
            <a:spLocks noChangeShapeType="1"/>
          </p:cNvSpPr>
          <p:nvPr/>
        </p:nvSpPr>
        <p:spPr bwMode="auto">
          <a:xfrm flipV="1">
            <a:off x="6540072" y="2554688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US" kern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54304" y="3303802"/>
                <a:ext cx="1190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304" y="3303802"/>
                <a:ext cx="119006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82" r="-204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31987" y="2085388"/>
                <a:ext cx="21668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87" y="2085388"/>
                <a:ext cx="2166812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966" t="-2174" r="-84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153594" y="3286952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594" y="3286952"/>
                <a:ext cx="2508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1905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872753" y="3784613"/>
                <a:ext cx="950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753" y="3784613"/>
                <a:ext cx="950067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5128" r="-384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40072" y="3777489"/>
                <a:ext cx="1354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072" y="3777489"/>
                <a:ext cx="1354025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4054" r="-360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46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Expression for Demon’s Registration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3341"/>
                <a:ext cx="10515600" cy="49936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num>
                      <m:den>
                        <m:r>
                          <a:rPr lang="en-US" b="0" i="0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𝛻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   [J. P. </a:t>
                </a:r>
                <a:r>
                  <a:rPr lang="en-US" dirty="0" err="1" smtClean="0"/>
                  <a:t>Thirion</a:t>
                </a:r>
                <a:r>
                  <a:rPr lang="en-US" dirty="0" smtClean="0"/>
                  <a:t> et al. (INRIA, France)]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Improve convergence speed by considering image edge forces of moving image (M) and Static Image (S) and few constant that control the stability of equation.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𝛻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𝑆</m:t>
                        </m:r>
                      </m:num>
                      <m:den>
                        <m:r>
                          <a:rPr lang="en-US" b="0" i="0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𝛻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𝛻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𝛻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 [</a:t>
                </a:r>
                <a:r>
                  <a:rPr lang="nb-NO" dirty="0" smtClean="0"/>
                  <a:t>He Wang et al.</a:t>
                </a:r>
                <a:r>
                  <a:rPr lang="en-US" dirty="0" smtClean="0"/>
                  <a:t>]</a:t>
                </a:r>
              </a:p>
              <a:p>
                <a:endParaRPr lang="en-US" dirty="0"/>
              </a:p>
              <a:p>
                <a:r>
                  <a:rPr lang="en-US" dirty="0" smtClean="0"/>
                  <a:t>α is proposed by </a:t>
                </a:r>
                <a:r>
                  <a:rPr lang="en-US" dirty="0" err="1" smtClean="0"/>
                  <a:t>Cachier</a:t>
                </a:r>
                <a:r>
                  <a:rPr lang="en-US" dirty="0" smtClean="0"/>
                  <a:t> et al.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3341"/>
                <a:ext cx="10515600" cy="4993622"/>
              </a:xfrm>
              <a:blipFill rotWithShape="0">
                <a:blip r:embed="rId8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7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Model </a:t>
            </a:r>
            <a:r>
              <a:rPr lang="en-US" sz="2800" dirty="0" smtClean="0"/>
              <a:t>(Not an Optimization problem)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159"/>
                <a:ext cx="11232776" cy="4709646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∘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𝑉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E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Energy/Objective Function/Error Term.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dirty="0" smtClean="0"/>
                  <a:t> Static Image.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dirty="0" smtClean="0"/>
                  <a:t> Moving Image.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∘− </m:t>
                    </m:r>
                  </m:oMath>
                </a14:m>
                <a:r>
                  <a:rPr lang="en-US" dirty="0" smtClean="0"/>
                  <a:t>Transformation.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Velocity Update.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dirty="0" smtClean="0"/>
                  <a:t> Constants for Image Uncertainty and Transformation Uncertainty.</a:t>
                </a:r>
              </a:p>
              <a:p>
                <a:endParaRPr lang="en-US" dirty="0"/>
              </a:p>
              <a:p>
                <a:r>
                  <a:rPr lang="en-US" dirty="0" smtClean="0"/>
                  <a:t>How to Solve this?</a:t>
                </a:r>
              </a:p>
              <a:p>
                <a:pPr marL="0" indent="0">
                  <a:buNone/>
                </a:pPr>
                <a:r>
                  <a:rPr lang="en-US" dirty="0" smtClean="0"/>
                  <a:t>We just have to iteratively update T until desired error value(objective) is satisfied.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159"/>
                <a:ext cx="11232776" cy="4709646"/>
              </a:xfrm>
              <a:blipFill rotWithShape="0">
                <a:blip r:embed="rId7"/>
                <a:stretch>
                  <a:fillRect l="-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4020670" y="4612340"/>
            <a:ext cx="21515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4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7976" cy="13255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</a:t>
            </a:r>
            <a:r>
              <a:rPr lang="en-US" dirty="0" smtClean="0"/>
              <a:t>demons work so well?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0" dirty="0" smtClean="0"/>
                  <a:t>Now let’s think in terms of solving the Registration model using gradient based optimization techniques.</a:t>
                </a:r>
              </a:p>
              <a:p>
                <a:r>
                  <a:rPr lang="en-US" b="0" dirty="0" smtClean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=||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0" smtClean="0">
                        <a:latin typeface="Cambria Math" charset="0"/>
                      </a:rPr>
                      <m:t>.</m:t>
                    </m:r>
                    <m:r>
                      <a:rPr lang="en-US" b="0" i="0" smtClean="0">
                        <a:latin typeface="Cambria Math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𝛻</m:t>
                    </m:r>
                    <m:r>
                      <a:rPr lang="en-US" b="0" i="1" smtClean="0"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charset="0"/>
                              </a:rPr>
                              <m:t>𝛻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+2</m:t>
                    </m:r>
                  </m:oMath>
                </a14:m>
                <a:r>
                  <a:rPr lang="en-US" dirty="0" smtClean="0"/>
                  <a:t>.</a:t>
                </a:r>
                <a:r>
                  <a:rPr lang="mr-IN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charset="0"/>
                      </a:rPr>
                      <m:t>𝛻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= 0</a:t>
                </a:r>
              </a:p>
              <a:p>
                <a:endParaRPr lang="en-US" dirty="0" smtClean="0">
                  <a:solidFill>
                    <a:srgbClr val="7030A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𝛻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dirty="0" smtClean="0"/>
                  <a:t> . Remember this equation?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77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15694</TotalTime>
  <Words>390</Words>
  <Application>Microsoft Macintosh PowerPoint</Application>
  <PresentationFormat>Widescreen</PresentationFormat>
  <Paragraphs>144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Cambria Math</vt:lpstr>
      <vt:lpstr>Mangal</vt:lpstr>
      <vt:lpstr>ＭＳ Ｐゴシック</vt:lpstr>
      <vt:lpstr>Arial</vt:lpstr>
      <vt:lpstr>Office Theme</vt:lpstr>
      <vt:lpstr>Image Registration</vt:lpstr>
      <vt:lpstr>Agenda</vt:lpstr>
      <vt:lpstr>Optical Flow</vt:lpstr>
      <vt:lpstr>Contd ..</vt:lpstr>
      <vt:lpstr>Contd ..</vt:lpstr>
      <vt:lpstr>Contd …</vt:lpstr>
      <vt:lpstr>Basic Expression for Demon’s Registration </vt:lpstr>
      <vt:lpstr>Registration Model (Not an Optimization problem)</vt:lpstr>
      <vt:lpstr>Why demons work so well?</vt:lpstr>
      <vt:lpstr>Cannot be used in cardiac Perfusion MRI</vt:lpstr>
      <vt:lpstr>More General Example (CT to MR):</vt:lpstr>
      <vt:lpstr>Joint Histogram/Feature Space</vt:lpstr>
      <vt:lpstr>After rotation</vt:lpstr>
      <vt:lpstr>Back to CT to MRI</vt:lpstr>
      <vt:lpstr>Modality Transform</vt:lpstr>
      <vt:lpstr>Rewriting the Registration Model</vt:lpstr>
      <vt:lpstr>Results (Without Compressed Sensing)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Journal Club</dc:title>
  <dc:creator>Gulam Mohammed Haras Jeelani</dc:creator>
  <cp:lastModifiedBy>Gulam Mohammed Haras Jeelani</cp:lastModifiedBy>
  <cp:revision>50</cp:revision>
  <dcterms:created xsi:type="dcterms:W3CDTF">2016-11-11T18:43:01Z</dcterms:created>
  <dcterms:modified xsi:type="dcterms:W3CDTF">2016-11-22T16:43:22Z</dcterms:modified>
</cp:coreProperties>
</file>